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100" d="100"/>
          <a:sy n="100" d="100"/>
        </p:scale>
        <p:origin x="1228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gif>
</file>

<file path=ppt/media/image5.gif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43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edalus/SpaceX-Capstone/blob/master/Week%201-b:%20Data%20Collection%20with%20Web%20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medalus/SpaceX-Capstone/tree/master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edalus/SpaceX-Capstone/blob/master/Week%201-a:%20Hands%20On%20Lab:%20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Mikhail Voloshin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16,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379839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Send GET request to Wikipedia URL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Receive response as HTML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Parse HTML with </a:t>
            </a:r>
            <a:r>
              <a:rPr lang="en-US" sz="1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endParaRPr lang="en-US" sz="1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all tables in the HTML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the list of all tables, the first launch table will be the third one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each row in the first launch table, for each column, parse the value. We hard-coded how each column should be parsed, i.e. whether it should be a number, date, string, etc.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Store the results in a </a:t>
            </a:r>
            <a:r>
              <a:rPr lang="en-US" sz="1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https://github.com/omedalus/SpaceX-Capstone/blob/master/Week%201-b:%20Data%20Collection%20with%20Web%20Scraping.ipynb</a:t>
            </a:r>
            <a:b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AE842E-255E-4E7B-AC65-E04AAB3067AA}"/>
              </a:ext>
            </a:extLst>
          </p:cNvPr>
          <p:cNvSpPr/>
          <p:nvPr/>
        </p:nvSpPr>
        <p:spPr>
          <a:xfrm>
            <a:off x="8743950" y="2822371"/>
            <a:ext cx="2095500" cy="45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(HTML)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D947F8-FDE1-4614-9D49-FE419E4931FF}"/>
              </a:ext>
            </a:extLst>
          </p:cNvPr>
          <p:cNvSpPr/>
          <p:nvPr/>
        </p:nvSpPr>
        <p:spPr>
          <a:xfrm>
            <a:off x="6553200" y="2032000"/>
            <a:ext cx="41910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 GET request to Wikipedia URL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CDE862A2-3B13-484B-B261-64E3C38EFF52}"/>
              </a:ext>
            </a:extLst>
          </p:cNvPr>
          <p:cNvSpPr/>
          <p:nvPr/>
        </p:nvSpPr>
        <p:spPr>
          <a:xfrm>
            <a:off x="8238522" y="2679700"/>
            <a:ext cx="762000" cy="10477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BC61A7-0364-4BFB-88BC-85182482E05F}"/>
              </a:ext>
            </a:extLst>
          </p:cNvPr>
          <p:cNvSpPr/>
          <p:nvPr/>
        </p:nvSpPr>
        <p:spPr>
          <a:xfrm>
            <a:off x="6545262" y="3689407"/>
            <a:ext cx="4191000" cy="3614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HTML with </a:t>
            </a:r>
            <a:r>
              <a:rPr lang="en-US" dirty="0" err="1"/>
              <a:t>BeautifulSoup</a:t>
            </a:r>
            <a:endParaRPr lang="en-US" dirty="0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4D28C100-6FA7-4B87-B0AA-B68DA9571AFA}"/>
              </a:ext>
            </a:extLst>
          </p:cNvPr>
          <p:cNvSpPr/>
          <p:nvPr/>
        </p:nvSpPr>
        <p:spPr>
          <a:xfrm>
            <a:off x="8347075" y="4875242"/>
            <a:ext cx="508000" cy="70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351203-65D1-4743-B49B-1FFB052F054B}"/>
              </a:ext>
            </a:extLst>
          </p:cNvPr>
          <p:cNvSpPr/>
          <p:nvPr/>
        </p:nvSpPr>
        <p:spPr>
          <a:xfrm>
            <a:off x="7553325" y="5579831"/>
            <a:ext cx="2095500" cy="45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5065AC-D6DC-4845-A4BE-FA162C53C296}"/>
              </a:ext>
            </a:extLst>
          </p:cNvPr>
          <p:cNvSpPr/>
          <p:nvPr/>
        </p:nvSpPr>
        <p:spPr>
          <a:xfrm>
            <a:off x="6569075" y="4601585"/>
            <a:ext cx="4191000" cy="581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Iterate over rows in third table on page,</a:t>
            </a:r>
          </a:p>
          <a:p>
            <a:pPr algn="ctr"/>
            <a:r>
              <a:rPr lang="en-US" dirty="0"/>
              <a:t>and parse each value in each column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51F66E65-B753-4FED-B36E-75BCC78305B4}"/>
              </a:ext>
            </a:extLst>
          </p:cNvPr>
          <p:cNvSpPr/>
          <p:nvPr/>
        </p:nvSpPr>
        <p:spPr>
          <a:xfrm>
            <a:off x="8347075" y="3997025"/>
            <a:ext cx="508000" cy="70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152400-C23F-4BCE-A3C6-E5913E39C753}"/>
              </a:ext>
            </a:extLst>
          </p:cNvPr>
          <p:cNvSpPr/>
          <p:nvPr/>
        </p:nvSpPr>
        <p:spPr>
          <a:xfrm>
            <a:off x="8743950" y="4106212"/>
            <a:ext cx="1833562" cy="2689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Soup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BED7974-CF0B-4DFD-A2ED-160E70650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8051" y="1416049"/>
            <a:ext cx="6739922" cy="50549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2743CB-3028-4106-8A63-B5BD90DF61E6}"/>
              </a:ext>
            </a:extLst>
          </p:cNvPr>
          <p:cNvSpPr txBox="1"/>
          <p:nvPr/>
        </p:nvSpPr>
        <p:spPr>
          <a:xfrm>
            <a:off x="8572500" y="5780880"/>
            <a:ext cx="282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Just adding a cute little picture to apply my creativity to improve the presentation beyond the template.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87500"/>
            <a:ext cx="4984697" cy="5086350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Obtain data using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via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 API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Loading tables into DB2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exploratory analysis to get a “feel” for the data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Pandas with Matplotlib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visual tools to perform analytics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 launch site locations with Folium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Interactive Visual Analytics Dashboard with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patterns using Machine Learning algorithms with scikit-learn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 Nearest Neighbor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857BA8-1EBD-4459-912D-57B468B62D85}"/>
              </a:ext>
            </a:extLst>
          </p:cNvPr>
          <p:cNvSpPr txBox="1">
            <a:spLocks/>
          </p:cNvSpPr>
          <p:nvPr/>
        </p:nvSpPr>
        <p:spPr>
          <a:xfrm>
            <a:off x="6027811" y="1587500"/>
            <a:ext cx="4984697" cy="43116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rockets are more likely to crash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Rockets with high-orbit payloads are more likely to crash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Coastal launch sites have better recovery</a:t>
            </a:r>
          </a:p>
        </p:txBody>
      </p:sp>
      <p:pic>
        <p:nvPicPr>
          <p:cNvPr id="3" name="Picture 2" descr="A picture containing text, sky&#10;&#10;Description automatically generated">
            <a:extLst>
              <a:ext uri="{FF2B5EF4-FFF2-40B4-BE49-F238E27FC236}">
                <a16:creationId xmlns:a16="http://schemas.microsoft.com/office/drawing/2014/main" id="{139DB86F-E666-4B4C-BB71-CD0F90F8D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547" y="4321392"/>
            <a:ext cx="2495550" cy="1905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21BF26-FA93-4248-B6AE-39C625EFCCD7}"/>
              </a:ext>
            </a:extLst>
          </p:cNvPr>
          <p:cNvSpPr txBox="1"/>
          <p:nvPr/>
        </p:nvSpPr>
        <p:spPr>
          <a:xfrm>
            <a:off x="9985375" y="4764880"/>
            <a:ext cx="11588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Just adding a cute little picture to apply my creativity to improve the presentation beyond the template.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72102"/>
            <a:ext cx="5480203" cy="42534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will predict if the Falcon 9 first stage will land successfully.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on its website with a cost of 62 million dollars; other providers cost upward of 165 million dollars each, much of the savings is because SpaceX can reuse the first stage.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Therefore if we can determine if the first stage will land, we can determine the cost of a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types of rockets land most successfully?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launch sites result in more successful landings?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payloads result in more successful landings?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orbital targets result in more successful landings?</a:t>
            </a:r>
          </a:p>
        </p:txBody>
      </p:sp>
      <p:pic>
        <p:nvPicPr>
          <p:cNvPr id="3" name="Picture 2" descr="A person wearing a mask&#10;&#10;Description automatically generated with low confidence">
            <a:extLst>
              <a:ext uri="{FF2B5EF4-FFF2-40B4-BE49-F238E27FC236}">
                <a16:creationId xmlns:a16="http://schemas.microsoft.com/office/drawing/2014/main" id="{3C26700D-0B7F-4C7A-A288-35542B847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696" y="2619375"/>
            <a:ext cx="3238803" cy="24291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080A12-8AFF-40AF-BC7C-72BEEEFEF9AE}"/>
              </a:ext>
            </a:extLst>
          </p:cNvPr>
          <p:cNvSpPr txBox="1"/>
          <p:nvPr/>
        </p:nvSpPr>
        <p:spPr>
          <a:xfrm>
            <a:off x="7905750" y="5209889"/>
            <a:ext cx="282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Just adding a cute little picture to apply my creativity to improve the presentation beyond the template.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code, queries, charts, etc. are in my GitHub repository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https://github.com/omedalus/SpaceX-Capstone/tree/master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9"/>
            <a:ext cx="10104817" cy="4738542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loaded via HTTP from SpaceX’s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scraped from Wikipedia 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BeautifulSoup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loaded into a DB2 table from a CSV file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determined which outcomes we consider “good” and “bad”, and assigned a class for each launch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9"/>
            <a:ext cx="10104817" cy="473854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Machine Learning algorithms with scikit-learn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Support vector machine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Decision tree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K Nearest Neighbor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174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loaded via HTTP from SpaceX’s REST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scraped from Wikipedia 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loaded into a DB2 table from a CSV file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 API,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DB2 import from CSV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Python requests library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Sent GET request to SpaceX REST API endpoint with proper path params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queryparams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the URL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Received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pandas to parse JSON into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https://github.com/omedalus/SpaceX-Capstone/blob/master/Week%201-a:%20Hands%20On%20Lab:%20Data%20Collection%20API.ipynb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3B71E3-CBB3-4176-AE70-010DFC01F786}"/>
              </a:ext>
            </a:extLst>
          </p:cNvPr>
          <p:cNvSpPr/>
          <p:nvPr/>
        </p:nvSpPr>
        <p:spPr>
          <a:xfrm>
            <a:off x="8743950" y="2978150"/>
            <a:ext cx="2095500" cy="45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(JSON)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179584-2879-41A6-BD2C-18174374694F}"/>
              </a:ext>
            </a:extLst>
          </p:cNvPr>
          <p:cNvSpPr/>
          <p:nvPr/>
        </p:nvSpPr>
        <p:spPr>
          <a:xfrm>
            <a:off x="6553200" y="2032000"/>
            <a:ext cx="41910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 GET request to SpaceX REST endpoint with path params in URL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F4949407-C598-458F-BBFF-9E401236D05D}"/>
              </a:ext>
            </a:extLst>
          </p:cNvPr>
          <p:cNvSpPr/>
          <p:nvPr/>
        </p:nvSpPr>
        <p:spPr>
          <a:xfrm>
            <a:off x="8223250" y="2679700"/>
            <a:ext cx="762000" cy="1320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C342FE-B8AB-496F-A1AB-3EC90CCB14D7}"/>
              </a:ext>
            </a:extLst>
          </p:cNvPr>
          <p:cNvSpPr/>
          <p:nvPr/>
        </p:nvSpPr>
        <p:spPr>
          <a:xfrm>
            <a:off x="7524750" y="4000500"/>
            <a:ext cx="215265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JSON with pandas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BA28B25F-8580-4E00-8F3D-A494A29CAB36}"/>
              </a:ext>
            </a:extLst>
          </p:cNvPr>
          <p:cNvSpPr/>
          <p:nvPr/>
        </p:nvSpPr>
        <p:spPr>
          <a:xfrm>
            <a:off x="8347075" y="4648199"/>
            <a:ext cx="508000" cy="70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93CDAD-7DDB-4566-A403-77FD02F32686}"/>
              </a:ext>
            </a:extLst>
          </p:cNvPr>
          <p:cNvSpPr/>
          <p:nvPr/>
        </p:nvSpPr>
        <p:spPr>
          <a:xfrm>
            <a:off x="7616825" y="5379198"/>
            <a:ext cx="2095500" cy="45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</TotalTime>
  <Words>1919</Words>
  <Application>Microsoft Office PowerPoint</Application>
  <PresentationFormat>Widescreen</PresentationFormat>
  <Paragraphs>293</Paragraphs>
  <Slides>48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Mikhail Voloshin</cp:lastModifiedBy>
  <cp:revision>201</cp:revision>
  <dcterms:created xsi:type="dcterms:W3CDTF">2021-04-29T18:58:34Z</dcterms:created>
  <dcterms:modified xsi:type="dcterms:W3CDTF">2021-09-16T22:50:18Z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